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2"/>
  </p:notesMasterIdLst>
  <p:sldIdLst>
    <p:sldId id="256" r:id="rId3"/>
    <p:sldId id="257" r:id="rId4"/>
    <p:sldId id="265" r:id="rId5"/>
    <p:sldId id="258" r:id="rId6"/>
    <p:sldId id="259" r:id="rId7"/>
    <p:sldId id="260" r:id="rId8"/>
    <p:sldId id="261" r:id="rId9"/>
    <p:sldId id="262" r:id="rId10"/>
    <p:sldId id="264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A975B5F-BFB9-4B54-B5CE-6490908FD7ED}">
  <a:tblStyle styleId="{CA975B5F-BFB9-4B54-B5CE-6490908FD7E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288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daaf98261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g13daaf98261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daaf98261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13daaf98261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3daaf98261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13daaf98261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3daaf98261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2" name="Google Shape;212;g13daaf98261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3daaf98261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g13daaf98261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3daaf98261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13daaf98261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3daaf98261_0_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7" name="Google Shape;287;g13daaf98261_0_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2052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DFA</a:t>
            </a:r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825" y="538250"/>
            <a:ext cx="7002200" cy="40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6"/>
          <p:cNvSpPr txBox="1">
            <a:spLocks noGrp="1"/>
          </p:cNvSpPr>
          <p:nvPr>
            <p:ph type="title"/>
          </p:nvPr>
        </p:nvSpPr>
        <p:spPr>
          <a:xfrm>
            <a:off x="311700" y="-41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Illustration of Computing Product DFA</a:t>
            </a:r>
            <a:endParaRPr/>
          </a:p>
        </p:txBody>
      </p:sp>
      <p:sp>
        <p:nvSpPr>
          <p:cNvPr id="107" name="Google Shape;107;p26"/>
          <p:cNvSpPr/>
          <p:nvPr/>
        </p:nvSpPr>
        <p:spPr>
          <a:xfrm>
            <a:off x="560112" y="1330922"/>
            <a:ext cx="390983" cy="297119"/>
          </a:xfrm>
          <a:custGeom>
            <a:avLst/>
            <a:gdLst/>
            <a:ahLst/>
            <a:cxnLst/>
            <a:rect l="l" t="t" r="r" b="b"/>
            <a:pathLst>
              <a:path w="17109" h="13458" extrusionOk="0">
                <a:moveTo>
                  <a:pt x="0" y="13458"/>
                </a:moveTo>
                <a:cubicBezTo>
                  <a:pt x="3101" y="9325"/>
                  <a:pt x="7202" y="5170"/>
                  <a:pt x="12214" y="3916"/>
                </a:cubicBezTo>
                <a:cubicBezTo>
                  <a:pt x="13549" y="3582"/>
                  <a:pt x="15882" y="480"/>
                  <a:pt x="14505" y="480"/>
                </a:cubicBezTo>
                <a:cubicBezTo>
                  <a:pt x="14123" y="480"/>
                  <a:pt x="12977" y="480"/>
                  <a:pt x="13359" y="480"/>
                </a:cubicBezTo>
                <a:cubicBezTo>
                  <a:pt x="14504" y="480"/>
                  <a:pt x="16283" y="-544"/>
                  <a:pt x="16795" y="480"/>
                </a:cubicBezTo>
                <a:cubicBezTo>
                  <a:pt x="17424" y="1737"/>
                  <a:pt x="16413" y="3274"/>
                  <a:pt x="16413" y="4679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6"/>
          <p:cNvSpPr/>
          <p:nvPr/>
        </p:nvSpPr>
        <p:spPr>
          <a:xfrm>
            <a:off x="2878205" y="822853"/>
            <a:ext cx="723967" cy="622850"/>
          </a:xfrm>
          <a:custGeom>
            <a:avLst/>
            <a:gdLst/>
            <a:ahLst/>
            <a:cxnLst/>
            <a:rect l="l" t="t" r="r" b="b"/>
            <a:pathLst>
              <a:path w="31680" h="28212" extrusionOk="0">
                <a:moveTo>
                  <a:pt x="27190" y="24637"/>
                </a:moveTo>
                <a:cubicBezTo>
                  <a:pt x="21806" y="31368"/>
                  <a:pt x="6787" y="27716"/>
                  <a:pt x="1616" y="20820"/>
                </a:cubicBezTo>
                <a:cubicBezTo>
                  <a:pt x="-1065" y="17244"/>
                  <a:pt x="-32" y="10950"/>
                  <a:pt x="2761" y="7461"/>
                </a:cubicBezTo>
                <a:cubicBezTo>
                  <a:pt x="7564" y="1460"/>
                  <a:pt x="19846" y="-2937"/>
                  <a:pt x="25281" y="2498"/>
                </a:cubicBezTo>
                <a:cubicBezTo>
                  <a:pt x="28957" y="6174"/>
                  <a:pt x="33330" y="12353"/>
                  <a:pt x="31007" y="17003"/>
                </a:cubicBezTo>
                <a:cubicBezTo>
                  <a:pt x="29554" y="19912"/>
                  <a:pt x="27499" y="22493"/>
                  <a:pt x="26045" y="25401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6"/>
          <p:cNvSpPr/>
          <p:nvPr/>
        </p:nvSpPr>
        <p:spPr>
          <a:xfrm>
            <a:off x="4162430" y="1339726"/>
            <a:ext cx="324780" cy="204040"/>
          </a:xfrm>
          <a:custGeom>
            <a:avLst/>
            <a:gdLst/>
            <a:ahLst/>
            <a:cxnLst/>
            <a:rect l="l" t="t" r="r" b="b"/>
            <a:pathLst>
              <a:path w="14212" h="9242" extrusionOk="0">
                <a:moveTo>
                  <a:pt x="0" y="9242"/>
                </a:moveTo>
                <a:cubicBezTo>
                  <a:pt x="3725" y="8622"/>
                  <a:pt x="6593" y="5494"/>
                  <a:pt x="9542" y="3135"/>
                </a:cubicBezTo>
                <a:cubicBezTo>
                  <a:pt x="10893" y="2054"/>
                  <a:pt x="15472" y="81"/>
                  <a:pt x="13741" y="81"/>
                </a:cubicBezTo>
                <a:cubicBezTo>
                  <a:pt x="11849" y="81"/>
                  <a:pt x="10289" y="1990"/>
                  <a:pt x="8397" y="1990"/>
                </a:cubicBezTo>
                <a:cubicBezTo>
                  <a:pt x="7087" y="1990"/>
                  <a:pt x="10548" y="338"/>
                  <a:pt x="11833" y="81"/>
                </a:cubicBezTo>
                <a:cubicBezTo>
                  <a:pt x="13460" y="-245"/>
                  <a:pt x="12214" y="3385"/>
                  <a:pt x="12214" y="504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4388700" y="1000202"/>
            <a:ext cx="320666" cy="307959"/>
          </a:xfrm>
          <a:custGeom>
            <a:avLst/>
            <a:gdLst/>
            <a:ahLst/>
            <a:cxnLst/>
            <a:rect l="l" t="t" r="r" b="b"/>
            <a:pathLst>
              <a:path w="14032" h="13949" extrusionOk="0">
                <a:moveTo>
                  <a:pt x="13764" y="3246"/>
                </a:moveTo>
                <a:cubicBezTo>
                  <a:pt x="11686" y="1170"/>
                  <a:pt x="7811" y="-1055"/>
                  <a:pt x="5366" y="574"/>
                </a:cubicBezTo>
                <a:cubicBezTo>
                  <a:pt x="2660" y="2377"/>
                  <a:pt x="-1049" y="6063"/>
                  <a:pt x="404" y="8971"/>
                </a:cubicBezTo>
                <a:cubicBezTo>
                  <a:pt x="2062" y="12289"/>
                  <a:pt x="7742" y="15395"/>
                  <a:pt x="10710" y="13170"/>
                </a:cubicBezTo>
                <a:cubicBezTo>
                  <a:pt x="13451" y="11115"/>
                  <a:pt x="14916" y="6309"/>
                  <a:pt x="13382" y="324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6"/>
          <p:cNvSpPr txBox="1">
            <a:spLocks noGrp="1"/>
          </p:cNvSpPr>
          <p:nvPr>
            <p:ph type="body" idx="1"/>
          </p:nvPr>
        </p:nvSpPr>
        <p:spPr>
          <a:xfrm>
            <a:off x="705523" y="4597900"/>
            <a:ext cx="74226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DFA for even length binary strings containing odd number of 1s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636050" y="2774849"/>
            <a:ext cx="242900" cy="138125"/>
          </a:xfrm>
          <a:custGeom>
            <a:avLst/>
            <a:gdLst/>
            <a:ahLst/>
            <a:cxnLst/>
            <a:rect l="l" t="t" r="r" b="b"/>
            <a:pathLst>
              <a:path w="9716" h="5525" extrusionOk="0">
                <a:moveTo>
                  <a:pt x="0" y="5525"/>
                </a:moveTo>
                <a:cubicBezTo>
                  <a:pt x="3143" y="4178"/>
                  <a:pt x="7996" y="4774"/>
                  <a:pt x="9525" y="1715"/>
                </a:cubicBezTo>
                <a:cubicBezTo>
                  <a:pt x="10084" y="596"/>
                  <a:pt x="4977" y="750"/>
                  <a:pt x="6096" y="191"/>
                </a:cubicBezTo>
                <a:cubicBezTo>
                  <a:pt x="7624" y="-573"/>
                  <a:pt x="10289" y="2473"/>
                  <a:pt x="9525" y="4001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6"/>
          <p:cNvSpPr/>
          <p:nvPr/>
        </p:nvSpPr>
        <p:spPr>
          <a:xfrm>
            <a:off x="2917493" y="3660337"/>
            <a:ext cx="665550" cy="633775"/>
          </a:xfrm>
          <a:custGeom>
            <a:avLst/>
            <a:gdLst/>
            <a:ahLst/>
            <a:cxnLst/>
            <a:rect l="l" t="t" r="r" b="b"/>
            <a:pathLst>
              <a:path w="26622" h="25351" extrusionOk="0">
                <a:moveTo>
                  <a:pt x="7040" y="25351"/>
                </a:moveTo>
                <a:cubicBezTo>
                  <a:pt x="5861" y="22403"/>
                  <a:pt x="2745" y="20571"/>
                  <a:pt x="1325" y="17731"/>
                </a:cubicBezTo>
                <a:cubicBezTo>
                  <a:pt x="-845" y="13391"/>
                  <a:pt x="-182" y="7042"/>
                  <a:pt x="2849" y="3253"/>
                </a:cubicBezTo>
                <a:cubicBezTo>
                  <a:pt x="7057" y="-2007"/>
                  <a:pt x="16652" y="361"/>
                  <a:pt x="23042" y="2491"/>
                </a:cubicBezTo>
                <a:cubicBezTo>
                  <a:pt x="28469" y="4300"/>
                  <a:pt x="26747" y="14731"/>
                  <a:pt x="23804" y="19636"/>
                </a:cubicBezTo>
                <a:cubicBezTo>
                  <a:pt x="20787" y="24664"/>
                  <a:pt x="12904" y="24970"/>
                  <a:pt x="7040" y="2497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6"/>
          <p:cNvSpPr/>
          <p:nvPr/>
        </p:nvSpPr>
        <p:spPr>
          <a:xfrm>
            <a:off x="3893600" y="3073330"/>
            <a:ext cx="312650" cy="39675"/>
          </a:xfrm>
          <a:custGeom>
            <a:avLst/>
            <a:gdLst/>
            <a:ahLst/>
            <a:cxnLst/>
            <a:rect l="l" t="t" r="r" b="b"/>
            <a:pathLst>
              <a:path w="12506" h="1587" extrusionOk="0">
                <a:moveTo>
                  <a:pt x="0" y="63"/>
                </a:moveTo>
                <a:cubicBezTo>
                  <a:pt x="3970" y="63"/>
                  <a:pt x="15362" y="-188"/>
                  <a:pt x="11811" y="1587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6"/>
          <p:cNvSpPr/>
          <p:nvPr/>
        </p:nvSpPr>
        <p:spPr>
          <a:xfrm>
            <a:off x="4093625" y="37607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3048" h="3048" extrusionOk="0">
                <a:moveTo>
                  <a:pt x="0" y="0"/>
                </a:moveTo>
                <a:cubicBezTo>
                  <a:pt x="1196" y="797"/>
                  <a:pt x="2405" y="1763"/>
                  <a:pt x="3048" y="3048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6"/>
          <p:cNvSpPr/>
          <p:nvPr/>
        </p:nvSpPr>
        <p:spPr>
          <a:xfrm>
            <a:off x="4093625" y="3741650"/>
            <a:ext cx="95250" cy="123825"/>
          </a:xfrm>
          <a:custGeom>
            <a:avLst/>
            <a:gdLst/>
            <a:ahLst/>
            <a:cxnLst/>
            <a:rect l="l" t="t" r="r" b="b"/>
            <a:pathLst>
              <a:path w="3810" h="4953" extrusionOk="0">
                <a:moveTo>
                  <a:pt x="0" y="4953"/>
                </a:moveTo>
                <a:cubicBezTo>
                  <a:pt x="1155" y="3220"/>
                  <a:pt x="2878" y="1863"/>
                  <a:pt x="3810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6"/>
          <p:cNvSpPr/>
          <p:nvPr/>
        </p:nvSpPr>
        <p:spPr>
          <a:xfrm>
            <a:off x="4141250" y="3741650"/>
            <a:ext cx="19050" cy="123825"/>
          </a:xfrm>
          <a:custGeom>
            <a:avLst/>
            <a:gdLst/>
            <a:ahLst/>
            <a:cxnLst/>
            <a:rect l="l" t="t" r="r" b="b"/>
            <a:pathLst>
              <a:path w="762" h="4953" extrusionOk="0">
                <a:moveTo>
                  <a:pt x="0" y="0"/>
                </a:moveTo>
                <a:cubicBezTo>
                  <a:pt x="0" y="1670"/>
                  <a:pt x="762" y="3283"/>
                  <a:pt x="762" y="4953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6"/>
          <p:cNvSpPr/>
          <p:nvPr/>
        </p:nvSpPr>
        <p:spPr>
          <a:xfrm>
            <a:off x="4141250" y="3093950"/>
            <a:ext cx="66675" cy="57150"/>
          </a:xfrm>
          <a:custGeom>
            <a:avLst/>
            <a:gdLst/>
            <a:ahLst/>
            <a:cxnLst/>
            <a:rect l="l" t="t" r="r" b="b"/>
            <a:pathLst>
              <a:path w="2667" h="2286" extrusionOk="0">
                <a:moveTo>
                  <a:pt x="2667" y="0"/>
                </a:moveTo>
                <a:cubicBezTo>
                  <a:pt x="1693" y="649"/>
                  <a:pt x="1111" y="1916"/>
                  <a:pt x="0" y="228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6"/>
          <p:cNvSpPr/>
          <p:nvPr/>
        </p:nvSpPr>
        <p:spPr>
          <a:xfrm>
            <a:off x="4179350" y="3017750"/>
            <a:ext cx="38100" cy="76200"/>
          </a:xfrm>
          <a:custGeom>
            <a:avLst/>
            <a:gdLst/>
            <a:ahLst/>
            <a:cxnLst/>
            <a:rect l="l" t="t" r="r" b="b"/>
            <a:pathLst>
              <a:path w="1524" h="3048" extrusionOk="0">
                <a:moveTo>
                  <a:pt x="1524" y="3048"/>
                </a:moveTo>
                <a:cubicBezTo>
                  <a:pt x="1248" y="1946"/>
                  <a:pt x="359" y="1078"/>
                  <a:pt x="0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6"/>
          <p:cNvSpPr/>
          <p:nvPr/>
        </p:nvSpPr>
        <p:spPr>
          <a:xfrm>
            <a:off x="5530901" y="3464200"/>
            <a:ext cx="74875" cy="118125"/>
          </a:xfrm>
          <a:custGeom>
            <a:avLst/>
            <a:gdLst/>
            <a:ahLst/>
            <a:cxnLst/>
            <a:rect l="l" t="t" r="r" b="b"/>
            <a:pathLst>
              <a:path w="2995" h="4725" extrusionOk="0">
                <a:moveTo>
                  <a:pt x="2658" y="336"/>
                </a:moveTo>
                <a:cubicBezTo>
                  <a:pt x="1099" y="336"/>
                  <a:pt x="-634" y="3129"/>
                  <a:pt x="301" y="4377"/>
                </a:cubicBezTo>
                <a:cubicBezTo>
                  <a:pt x="1329" y="5748"/>
                  <a:pt x="2995" y="1713"/>
                  <a:pt x="2995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1" name="Google Shape;121;p26"/>
          <p:cNvGraphicFramePr/>
          <p:nvPr>
            <p:extLst>
              <p:ext uri="{D42A27DB-BD31-4B8C-83A1-F6EECF244321}">
                <p14:modId xmlns:p14="http://schemas.microsoft.com/office/powerpoint/2010/main" val="802426957"/>
              </p:ext>
            </p:extLst>
          </p:nvPr>
        </p:nvGraphicFramePr>
        <p:xfrm>
          <a:off x="3865050" y="2276250"/>
          <a:ext cx="3617775" cy="2285850"/>
        </p:xfrm>
        <a:graphic>
          <a:graphicData uri="http://schemas.openxmlformats.org/drawingml/2006/table">
            <a:tbl>
              <a:tblPr>
                <a:noFill/>
                <a:tableStyleId>{CA975B5F-BFB9-4B54-B5CE-6490908FD7ED}</a:tableStyleId>
              </a:tblPr>
              <a:tblGrid>
                <a:gridCol w="120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5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5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 sz="18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sz="18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-&gt;x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 sz="1800" u="none" strike="noStrike" cap="none" baseline="-25000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lang="en-US" sz="1800" u="none" strike="noStrike" cap="none" baseline="-25000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lang="en-US" sz="1800" u="none" strike="noStrike" cap="none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sz="1800" u="none" strike="noStrike" cap="none" baseline="-25000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 lang="en-US" sz="1800" u="none" strike="noStrike" cap="none" baseline="-25000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 lang="en-US" sz="1800" u="none" strike="noStrike" cap="none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sz="1800" u="none" strike="noStrike" cap="none" baseline="-25000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 lang="en-US" sz="1800" u="none" strike="noStrike" cap="none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 lang="en-US" sz="1800" u="none" strike="noStrike" cap="none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*x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 sz="1800" u="none" strike="noStrike" cap="none" baseline="-25000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lang="en-US" sz="1800" u="none" strike="noStrike" cap="none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x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r>
                        <a:rPr lang="en" sz="1800" u="none" strike="noStrike" cap="none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y</a:t>
                      </a:r>
                      <a:r>
                        <a:rPr lang="en" sz="1800" u="none" strike="noStrike" cap="none" baseline="-25000" dirty="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lang="en-US" sz="1800" u="none" strike="noStrike" cap="none" dirty="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7A054-69BD-4B5A-AF07-BE83713E0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</p:spPr>
        <p:txBody>
          <a:bodyPr/>
          <a:lstStyle/>
          <a:p>
            <a:r>
              <a:rPr lang="en-US" dirty="0"/>
              <a:t>Product DFA for binary strings containing even number of 0s and odd number of 1s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395229-E19B-4BC5-BA83-EC602A107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528" y="989900"/>
            <a:ext cx="7396943" cy="41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10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 txBox="1">
            <a:spLocks noGrp="1"/>
          </p:cNvSpPr>
          <p:nvPr>
            <p:ph type="title"/>
          </p:nvPr>
        </p:nvSpPr>
        <p:spPr>
          <a:xfrm>
            <a:off x="311700" y="44475"/>
            <a:ext cx="85206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DFA for binary strings that start with 10 and end with 0</a:t>
            </a:r>
            <a:endParaRPr sz="2000"/>
          </a:p>
        </p:txBody>
      </p:sp>
      <p:sp>
        <p:nvSpPr>
          <p:cNvPr id="127" name="Google Shape;127;p27"/>
          <p:cNvSpPr txBox="1">
            <a:spLocks noGrp="1"/>
          </p:cNvSpPr>
          <p:nvPr>
            <p:ph type="body" idx="1"/>
          </p:nvPr>
        </p:nvSpPr>
        <p:spPr>
          <a:xfrm>
            <a:off x="138075" y="478850"/>
            <a:ext cx="85206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600"/>
              <a:t>Draw transition diagrams of two simpler DFAs first and then use those to compute their product DFA</a:t>
            </a:r>
            <a:endParaRPr sz="1600"/>
          </a:p>
        </p:txBody>
      </p:sp>
      <p:cxnSp>
        <p:nvCxnSpPr>
          <p:cNvPr id="128" name="Google Shape;128;p27"/>
          <p:cNvCxnSpPr>
            <a:endCxn id="129" idx="2"/>
          </p:cNvCxnSpPr>
          <p:nvPr/>
        </p:nvCxnSpPr>
        <p:spPr>
          <a:xfrm rot="10800000" flipH="1">
            <a:off x="312200" y="1686400"/>
            <a:ext cx="388200" cy="17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30" name="Google Shape;130;p27"/>
          <p:cNvSpPr txBox="1"/>
          <p:nvPr/>
        </p:nvSpPr>
        <p:spPr>
          <a:xfrm>
            <a:off x="181775" y="1889781"/>
            <a:ext cx="6798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7"/>
          <p:cNvSpPr/>
          <p:nvPr/>
        </p:nvSpPr>
        <p:spPr>
          <a:xfrm>
            <a:off x="2544150" y="1413645"/>
            <a:ext cx="607800" cy="5385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2" name="Google Shape;132;p27" title="1"/>
          <p:cNvCxnSpPr/>
          <p:nvPr/>
        </p:nvCxnSpPr>
        <p:spPr>
          <a:xfrm rot="10800000" flipH="1">
            <a:off x="2017050" y="1698019"/>
            <a:ext cx="507900" cy="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33" name="Google Shape;133;p27"/>
          <p:cNvSpPr txBox="1"/>
          <p:nvPr/>
        </p:nvSpPr>
        <p:spPr>
          <a:xfrm>
            <a:off x="2178550" y="1379851"/>
            <a:ext cx="3012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7"/>
          <p:cNvSpPr txBox="1"/>
          <p:nvPr/>
        </p:nvSpPr>
        <p:spPr>
          <a:xfrm>
            <a:off x="1256675" y="1379851"/>
            <a:ext cx="3012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7"/>
          <p:cNvSpPr/>
          <p:nvPr/>
        </p:nvSpPr>
        <p:spPr>
          <a:xfrm>
            <a:off x="2592300" y="1476050"/>
            <a:ext cx="492300" cy="413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7"/>
          <p:cNvSpPr/>
          <p:nvPr/>
        </p:nvSpPr>
        <p:spPr>
          <a:xfrm>
            <a:off x="700400" y="1479550"/>
            <a:ext cx="507900" cy="413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7"/>
          <p:cNvSpPr/>
          <p:nvPr/>
        </p:nvSpPr>
        <p:spPr>
          <a:xfrm>
            <a:off x="1606250" y="1479557"/>
            <a:ext cx="507900" cy="413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7" name="Google Shape;137;p27"/>
          <p:cNvCxnSpPr>
            <a:endCxn id="136" idx="2"/>
          </p:cNvCxnSpPr>
          <p:nvPr/>
        </p:nvCxnSpPr>
        <p:spPr>
          <a:xfrm>
            <a:off x="1213250" y="1673807"/>
            <a:ext cx="393000" cy="1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38" name="Google Shape;138;p27"/>
          <p:cNvCxnSpPr>
            <a:stCxn id="131" idx="6"/>
          </p:cNvCxnSpPr>
          <p:nvPr/>
        </p:nvCxnSpPr>
        <p:spPr>
          <a:xfrm>
            <a:off x="3151950" y="1682895"/>
            <a:ext cx="600" cy="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9" name="Google Shape;139;p27"/>
          <p:cNvCxnSpPr>
            <a:stCxn id="131" idx="6"/>
            <a:endCxn id="131" idx="0"/>
          </p:cNvCxnSpPr>
          <p:nvPr/>
        </p:nvCxnSpPr>
        <p:spPr>
          <a:xfrm rot="10800000">
            <a:off x="2848050" y="1413495"/>
            <a:ext cx="303900" cy="269400"/>
          </a:xfrm>
          <a:prstGeom prst="curvedConnector4">
            <a:avLst>
              <a:gd name="adj1" fmla="val -78356"/>
              <a:gd name="adj2" fmla="val 1759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  <p:sp>
        <p:nvSpPr>
          <p:cNvPr id="140" name="Google Shape;140;p27"/>
          <p:cNvSpPr txBox="1"/>
          <p:nvPr/>
        </p:nvSpPr>
        <p:spPr>
          <a:xfrm>
            <a:off x="3340375" y="1164800"/>
            <a:ext cx="5079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7"/>
          <p:cNvSpPr/>
          <p:nvPr/>
        </p:nvSpPr>
        <p:spPr>
          <a:xfrm>
            <a:off x="1606250" y="2212218"/>
            <a:ext cx="507900" cy="413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2" name="Google Shape;142;p27"/>
          <p:cNvCxnSpPr>
            <a:stCxn id="129" idx="4"/>
            <a:endCxn id="141" idx="2"/>
          </p:cNvCxnSpPr>
          <p:nvPr/>
        </p:nvCxnSpPr>
        <p:spPr>
          <a:xfrm>
            <a:off x="954350" y="1893250"/>
            <a:ext cx="651900" cy="52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43" name="Google Shape;143;p27"/>
          <p:cNvSpPr txBox="1"/>
          <p:nvPr/>
        </p:nvSpPr>
        <p:spPr>
          <a:xfrm>
            <a:off x="1004875" y="2086332"/>
            <a:ext cx="3012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4" name="Google Shape;144;p27"/>
          <p:cNvCxnSpPr>
            <a:endCxn id="141" idx="0"/>
          </p:cNvCxnSpPr>
          <p:nvPr/>
        </p:nvCxnSpPr>
        <p:spPr>
          <a:xfrm flipH="1">
            <a:off x="1860200" y="1884018"/>
            <a:ext cx="15300" cy="32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45" name="Google Shape;145;p27"/>
          <p:cNvSpPr txBox="1"/>
          <p:nvPr/>
        </p:nvSpPr>
        <p:spPr>
          <a:xfrm>
            <a:off x="1606238" y="1863456"/>
            <a:ext cx="3012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6" name="Google Shape;146;p27"/>
          <p:cNvCxnSpPr>
            <a:stCxn id="141" idx="7"/>
            <a:endCxn id="141" idx="5"/>
          </p:cNvCxnSpPr>
          <p:nvPr/>
        </p:nvCxnSpPr>
        <p:spPr>
          <a:xfrm rot="-5400000" flipH="1">
            <a:off x="1893820" y="2418753"/>
            <a:ext cx="292500" cy="600"/>
          </a:xfrm>
          <a:prstGeom prst="curvedConnector5">
            <a:avLst>
              <a:gd name="adj1" fmla="val -28876"/>
              <a:gd name="adj2" fmla="val 62625911"/>
              <a:gd name="adj3" fmla="val 12244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  <p:sp>
        <p:nvSpPr>
          <p:cNvPr id="147" name="Google Shape;147;p27"/>
          <p:cNvSpPr txBox="1"/>
          <p:nvPr/>
        </p:nvSpPr>
        <p:spPr>
          <a:xfrm>
            <a:off x="2414325" y="2260468"/>
            <a:ext cx="5079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" name="Google Shape;148;p27"/>
          <p:cNvCxnSpPr>
            <a:endCxn id="149" idx="2"/>
          </p:cNvCxnSpPr>
          <p:nvPr/>
        </p:nvCxnSpPr>
        <p:spPr>
          <a:xfrm rot="10800000" flipH="1">
            <a:off x="3864901" y="1987800"/>
            <a:ext cx="353100" cy="16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0" name="Google Shape;150;p27"/>
          <p:cNvSpPr txBox="1"/>
          <p:nvPr/>
        </p:nvSpPr>
        <p:spPr>
          <a:xfrm>
            <a:off x="3791963" y="2189659"/>
            <a:ext cx="6183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7"/>
          <p:cNvSpPr txBox="1"/>
          <p:nvPr/>
        </p:nvSpPr>
        <p:spPr>
          <a:xfrm>
            <a:off x="5543175" y="1366700"/>
            <a:ext cx="301200" cy="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7"/>
          <p:cNvSpPr txBox="1"/>
          <p:nvPr/>
        </p:nvSpPr>
        <p:spPr>
          <a:xfrm>
            <a:off x="4769769" y="1683490"/>
            <a:ext cx="2739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7"/>
          <p:cNvSpPr/>
          <p:nvPr/>
        </p:nvSpPr>
        <p:spPr>
          <a:xfrm>
            <a:off x="4218001" y="1782450"/>
            <a:ext cx="507900" cy="410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7"/>
          <p:cNvSpPr/>
          <p:nvPr/>
        </p:nvSpPr>
        <p:spPr>
          <a:xfrm>
            <a:off x="5087767" y="1782471"/>
            <a:ext cx="618300" cy="522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7"/>
          <p:cNvCxnSpPr>
            <a:endCxn id="153" idx="2"/>
          </p:cNvCxnSpPr>
          <p:nvPr/>
        </p:nvCxnSpPr>
        <p:spPr>
          <a:xfrm>
            <a:off x="4730167" y="2030871"/>
            <a:ext cx="357600" cy="1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55" name="Google Shape;155;p27"/>
          <p:cNvCxnSpPr>
            <a:stCxn id="149" idx="2"/>
            <a:endCxn id="149" idx="0"/>
          </p:cNvCxnSpPr>
          <p:nvPr/>
        </p:nvCxnSpPr>
        <p:spPr>
          <a:xfrm rot="10800000" flipH="1">
            <a:off x="4218001" y="1782600"/>
            <a:ext cx="254100" cy="205200"/>
          </a:xfrm>
          <a:prstGeom prst="curvedConnector4">
            <a:avLst>
              <a:gd name="adj1" fmla="val -93713"/>
              <a:gd name="adj2" fmla="val 21611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56" name="Google Shape;156;p27"/>
          <p:cNvSpPr txBox="1"/>
          <p:nvPr/>
        </p:nvSpPr>
        <p:spPr>
          <a:xfrm>
            <a:off x="4364487" y="1313723"/>
            <a:ext cx="2739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7" name="Google Shape;157;p27"/>
          <p:cNvCxnSpPr>
            <a:stCxn id="153" idx="1"/>
            <a:endCxn id="153" idx="7"/>
          </p:cNvCxnSpPr>
          <p:nvPr/>
        </p:nvCxnSpPr>
        <p:spPr>
          <a:xfrm rot="-5400000" flipH="1">
            <a:off x="5396565" y="1640666"/>
            <a:ext cx="600" cy="437100"/>
          </a:xfrm>
          <a:prstGeom prst="curvedConnector3">
            <a:avLst>
              <a:gd name="adj1" fmla="val -5460310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58" name="Google Shape;158;p27"/>
          <p:cNvSpPr/>
          <p:nvPr/>
        </p:nvSpPr>
        <p:spPr>
          <a:xfrm>
            <a:off x="5147951" y="1849850"/>
            <a:ext cx="507900" cy="378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9" name="Google Shape;159;p27"/>
          <p:cNvCxnSpPr>
            <a:stCxn id="153" idx="4"/>
            <a:endCxn id="149" idx="4"/>
          </p:cNvCxnSpPr>
          <p:nvPr/>
        </p:nvCxnSpPr>
        <p:spPr>
          <a:xfrm rot="5400000" flipH="1">
            <a:off x="4878817" y="1786371"/>
            <a:ext cx="111300" cy="924900"/>
          </a:xfrm>
          <a:prstGeom prst="curvedConnector3">
            <a:avLst>
              <a:gd name="adj1" fmla="val -21394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60" name="Google Shape;160;p27"/>
          <p:cNvSpPr txBox="1"/>
          <p:nvPr/>
        </p:nvSpPr>
        <p:spPr>
          <a:xfrm>
            <a:off x="4813774" y="2223247"/>
            <a:ext cx="273900" cy="2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61" name="Google Shape;161;p27"/>
          <p:cNvGraphicFramePr/>
          <p:nvPr/>
        </p:nvGraphicFramePr>
        <p:xfrm>
          <a:off x="6660900" y="1313730"/>
          <a:ext cx="2286600" cy="3565890"/>
        </p:xfrm>
        <a:graphic>
          <a:graphicData uri="http://schemas.openxmlformats.org/drawingml/2006/table">
            <a:tbl>
              <a:tblPr>
                <a:noFill/>
                <a:tableStyleId>{CA975B5F-BFB9-4B54-B5CE-6490908FD7ED}</a:tableStyleId>
              </a:tblPr>
              <a:tblGrid>
                <a:gridCol w="7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-&gt;</a:t>
                      </a:r>
                      <a:r>
                        <a:rPr lang="en" sz="1400" u="none" strike="noStrike" cap="none"/>
                        <a:t>x</a:t>
                      </a:r>
                      <a:r>
                        <a:rPr lang="en" sz="1400" u="none" strike="noStrike" cap="none" baseline="-25000"/>
                        <a:t>0</a:t>
                      </a:r>
                      <a:r>
                        <a:rPr lang="en" sz="1400" u="none" strike="noStrike" cap="none"/>
                        <a:t>y</a:t>
                      </a:r>
                      <a:r>
                        <a:rPr lang="en" sz="1400" u="none" strike="noStrike" cap="none" baseline="-25000"/>
                        <a:t>0</a:t>
                      </a:r>
                      <a:endParaRPr sz="1400" u="none" strike="noStrike" cap="none" baseline="-25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/>
          <p:nvPr/>
        </p:nvSpPr>
        <p:spPr>
          <a:xfrm>
            <a:off x="522175" y="1182825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8"/>
          <p:cNvSpPr/>
          <p:nvPr/>
        </p:nvSpPr>
        <p:spPr>
          <a:xfrm>
            <a:off x="2809125" y="1182825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8"/>
          <p:cNvSpPr/>
          <p:nvPr/>
        </p:nvSpPr>
        <p:spPr>
          <a:xfrm>
            <a:off x="4999650" y="1182825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8"/>
          <p:cNvSpPr/>
          <p:nvPr/>
        </p:nvSpPr>
        <p:spPr>
          <a:xfrm>
            <a:off x="522163" y="3932700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8"/>
          <p:cNvSpPr/>
          <p:nvPr/>
        </p:nvSpPr>
        <p:spPr>
          <a:xfrm>
            <a:off x="2809113" y="3932700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8"/>
          <p:cNvSpPr/>
          <p:nvPr/>
        </p:nvSpPr>
        <p:spPr>
          <a:xfrm>
            <a:off x="4999638" y="3932700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8"/>
          <p:cNvSpPr/>
          <p:nvPr/>
        </p:nvSpPr>
        <p:spPr>
          <a:xfrm>
            <a:off x="4001600" y="2494750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8"/>
          <p:cNvSpPr/>
          <p:nvPr/>
        </p:nvSpPr>
        <p:spPr>
          <a:xfrm>
            <a:off x="1801013" y="2494750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4" name="Google Shape;174;p28"/>
          <p:cNvCxnSpPr>
            <a:stCxn id="166" idx="4"/>
            <a:endCxn id="173" idx="1"/>
          </p:cNvCxnSpPr>
          <p:nvPr/>
        </p:nvCxnSpPr>
        <p:spPr>
          <a:xfrm>
            <a:off x="958375" y="1788525"/>
            <a:ext cx="970500" cy="79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75" name="Google Shape;175;p28"/>
          <p:cNvSpPr txBox="1"/>
          <p:nvPr/>
        </p:nvSpPr>
        <p:spPr>
          <a:xfrm>
            <a:off x="2442475" y="1779375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6" name="Google Shape;176;p28"/>
          <p:cNvCxnSpPr>
            <a:stCxn id="166" idx="0"/>
            <a:endCxn id="168" idx="0"/>
          </p:cNvCxnSpPr>
          <p:nvPr/>
        </p:nvCxnSpPr>
        <p:spPr>
          <a:xfrm rot="-5400000" flipH="1">
            <a:off x="3196825" y="-1055625"/>
            <a:ext cx="600" cy="4477500"/>
          </a:xfrm>
          <a:prstGeom prst="curvedConnector3">
            <a:avLst>
              <a:gd name="adj1" fmla="val -690708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77" name="Google Shape;177;p28"/>
          <p:cNvSpPr txBox="1"/>
          <p:nvPr/>
        </p:nvSpPr>
        <p:spPr>
          <a:xfrm>
            <a:off x="3100725" y="48080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8" name="Google Shape;178;p28"/>
          <p:cNvCxnSpPr>
            <a:stCxn id="167" idx="3"/>
            <a:endCxn id="173" idx="0"/>
          </p:cNvCxnSpPr>
          <p:nvPr/>
        </p:nvCxnSpPr>
        <p:spPr>
          <a:xfrm flipH="1">
            <a:off x="2237285" y="1699822"/>
            <a:ext cx="699600" cy="79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79" name="Google Shape;179;p28"/>
          <p:cNvSpPr txBox="1"/>
          <p:nvPr/>
        </p:nvSpPr>
        <p:spPr>
          <a:xfrm>
            <a:off x="1394575" y="1899963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0" name="Google Shape;180;p28"/>
          <p:cNvCxnSpPr>
            <a:endCxn id="168" idx="2"/>
          </p:cNvCxnSpPr>
          <p:nvPr/>
        </p:nvCxnSpPr>
        <p:spPr>
          <a:xfrm rot="10800000" flipH="1">
            <a:off x="3683250" y="1485675"/>
            <a:ext cx="1316400" cy="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81" name="Google Shape;181;p28"/>
          <p:cNvSpPr txBox="1"/>
          <p:nvPr/>
        </p:nvSpPr>
        <p:spPr>
          <a:xfrm>
            <a:off x="4195988" y="1182825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28"/>
          <p:cNvCxnSpPr>
            <a:endCxn id="171" idx="0"/>
          </p:cNvCxnSpPr>
          <p:nvPr/>
        </p:nvCxnSpPr>
        <p:spPr>
          <a:xfrm>
            <a:off x="5419338" y="1797000"/>
            <a:ext cx="16500" cy="213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83" name="Google Shape;183;p28"/>
          <p:cNvSpPr txBox="1"/>
          <p:nvPr/>
        </p:nvSpPr>
        <p:spPr>
          <a:xfrm>
            <a:off x="5476850" y="262345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4" name="Google Shape;184;p28"/>
          <p:cNvCxnSpPr>
            <a:endCxn id="172" idx="0"/>
          </p:cNvCxnSpPr>
          <p:nvPr/>
        </p:nvCxnSpPr>
        <p:spPr>
          <a:xfrm flipH="1">
            <a:off x="4437800" y="1706950"/>
            <a:ext cx="685800" cy="78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85" name="Google Shape;185;p28"/>
          <p:cNvSpPr txBox="1"/>
          <p:nvPr/>
        </p:nvSpPr>
        <p:spPr>
          <a:xfrm>
            <a:off x="4485188" y="183865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8"/>
          <p:cNvSpPr txBox="1"/>
          <p:nvPr/>
        </p:nvSpPr>
        <p:spPr>
          <a:xfrm>
            <a:off x="2127475" y="467505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7" name="Google Shape;187;p28"/>
          <p:cNvCxnSpPr>
            <a:stCxn id="169" idx="7"/>
            <a:endCxn id="172" idx="3"/>
          </p:cNvCxnSpPr>
          <p:nvPr/>
        </p:nvCxnSpPr>
        <p:spPr>
          <a:xfrm rot="10800000" flipH="1">
            <a:off x="1266803" y="3011603"/>
            <a:ext cx="2862600" cy="1009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88" name="Google Shape;188;p28"/>
          <p:cNvSpPr txBox="1"/>
          <p:nvPr/>
        </p:nvSpPr>
        <p:spPr>
          <a:xfrm>
            <a:off x="2750913" y="338465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9" name="Google Shape;189;p28"/>
          <p:cNvCxnSpPr>
            <a:endCxn id="171" idx="2"/>
          </p:cNvCxnSpPr>
          <p:nvPr/>
        </p:nvCxnSpPr>
        <p:spPr>
          <a:xfrm>
            <a:off x="3670638" y="4227450"/>
            <a:ext cx="1329000" cy="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90" name="Google Shape;190;p28"/>
          <p:cNvSpPr txBox="1"/>
          <p:nvPr/>
        </p:nvSpPr>
        <p:spPr>
          <a:xfrm>
            <a:off x="4245125" y="393270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1" name="Google Shape;191;p28"/>
          <p:cNvCxnSpPr>
            <a:stCxn id="170" idx="5"/>
            <a:endCxn id="170" idx="3"/>
          </p:cNvCxnSpPr>
          <p:nvPr/>
        </p:nvCxnSpPr>
        <p:spPr>
          <a:xfrm rot="5400000">
            <a:off x="3245053" y="4141597"/>
            <a:ext cx="600" cy="616800"/>
          </a:xfrm>
          <a:prstGeom prst="curvedConnector3">
            <a:avLst>
              <a:gd name="adj1" fmla="val 5447123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  <p:sp>
        <p:nvSpPr>
          <p:cNvPr id="192" name="Google Shape;192;p28"/>
          <p:cNvSpPr txBox="1"/>
          <p:nvPr/>
        </p:nvSpPr>
        <p:spPr>
          <a:xfrm>
            <a:off x="3394038" y="452265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3" name="Google Shape;193;p28"/>
          <p:cNvCxnSpPr>
            <a:stCxn id="171" idx="6"/>
            <a:endCxn id="171" idx="4"/>
          </p:cNvCxnSpPr>
          <p:nvPr/>
        </p:nvCxnSpPr>
        <p:spPr>
          <a:xfrm flipH="1">
            <a:off x="5435838" y="4235550"/>
            <a:ext cx="436200" cy="303000"/>
          </a:xfrm>
          <a:prstGeom prst="curvedConnector4">
            <a:avLst>
              <a:gd name="adj1" fmla="val -54591"/>
              <a:gd name="adj2" fmla="val 17871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  <p:sp>
        <p:nvSpPr>
          <p:cNvPr id="194" name="Google Shape;194;p28"/>
          <p:cNvSpPr txBox="1"/>
          <p:nvPr/>
        </p:nvSpPr>
        <p:spPr>
          <a:xfrm>
            <a:off x="5872038" y="467505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5" name="Google Shape;195;p28"/>
          <p:cNvCxnSpPr>
            <a:stCxn id="171" idx="1"/>
            <a:endCxn id="170" idx="0"/>
          </p:cNvCxnSpPr>
          <p:nvPr/>
        </p:nvCxnSpPr>
        <p:spPr>
          <a:xfrm rot="5400000" flipH="1">
            <a:off x="4141898" y="3035903"/>
            <a:ext cx="88800" cy="1882200"/>
          </a:xfrm>
          <a:prstGeom prst="curvedConnector3">
            <a:avLst>
              <a:gd name="adj1" fmla="val 36804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96" name="Google Shape;196;p28"/>
          <p:cNvSpPr txBox="1"/>
          <p:nvPr/>
        </p:nvSpPr>
        <p:spPr>
          <a:xfrm>
            <a:off x="4085125" y="3384725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7" name="Google Shape;197;p28"/>
          <p:cNvCxnSpPr>
            <a:endCxn id="173" idx="6"/>
          </p:cNvCxnSpPr>
          <p:nvPr/>
        </p:nvCxnSpPr>
        <p:spPr>
          <a:xfrm rot="10800000">
            <a:off x="2673413" y="2797600"/>
            <a:ext cx="1328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98" name="Google Shape;198;p28"/>
          <p:cNvSpPr txBox="1"/>
          <p:nvPr/>
        </p:nvSpPr>
        <p:spPr>
          <a:xfrm>
            <a:off x="3353600" y="2426213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9" name="Google Shape;199;p28"/>
          <p:cNvCxnSpPr>
            <a:stCxn id="172" idx="7"/>
            <a:endCxn id="172" idx="6"/>
          </p:cNvCxnSpPr>
          <p:nvPr/>
        </p:nvCxnSpPr>
        <p:spPr>
          <a:xfrm rot="-5400000" flipH="1">
            <a:off x="4703040" y="2626653"/>
            <a:ext cx="214200" cy="127800"/>
          </a:xfrm>
          <a:prstGeom prst="curvedConnector4">
            <a:avLst>
              <a:gd name="adj1" fmla="val -152581"/>
              <a:gd name="adj2" fmla="val 28629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00" name="Google Shape;200;p28"/>
          <p:cNvSpPr txBox="1"/>
          <p:nvPr/>
        </p:nvSpPr>
        <p:spPr>
          <a:xfrm>
            <a:off x="4834388" y="2395138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1" name="Google Shape;201;p28"/>
          <p:cNvCxnSpPr>
            <a:stCxn id="173" idx="7"/>
            <a:endCxn id="172" idx="1"/>
          </p:cNvCxnSpPr>
          <p:nvPr/>
        </p:nvCxnSpPr>
        <p:spPr>
          <a:xfrm rot="-5400000" flipH="1">
            <a:off x="3337203" y="1791903"/>
            <a:ext cx="600" cy="1583700"/>
          </a:xfrm>
          <a:prstGeom prst="curvedConnector3">
            <a:avLst>
              <a:gd name="adj1" fmla="val -5447123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02" name="Google Shape;202;p28"/>
          <p:cNvSpPr txBox="1"/>
          <p:nvPr/>
        </p:nvSpPr>
        <p:spPr>
          <a:xfrm>
            <a:off x="3117563" y="1975525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3" name="Google Shape;203;p28"/>
          <p:cNvCxnSpPr>
            <a:stCxn id="173" idx="2"/>
            <a:endCxn id="173" idx="4"/>
          </p:cNvCxnSpPr>
          <p:nvPr/>
        </p:nvCxnSpPr>
        <p:spPr>
          <a:xfrm>
            <a:off x="1801013" y="2797600"/>
            <a:ext cx="436200" cy="303000"/>
          </a:xfrm>
          <a:prstGeom prst="curvedConnector4">
            <a:avLst>
              <a:gd name="adj1" fmla="val -54591"/>
              <a:gd name="adj2" fmla="val 17871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04" name="Google Shape;204;p28"/>
          <p:cNvSpPr txBox="1"/>
          <p:nvPr/>
        </p:nvSpPr>
        <p:spPr>
          <a:xfrm>
            <a:off x="1266788" y="2880188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05" name="Google Shape;205;p28"/>
          <p:cNvGraphicFramePr/>
          <p:nvPr/>
        </p:nvGraphicFramePr>
        <p:xfrm>
          <a:off x="6660900" y="1313730"/>
          <a:ext cx="2286600" cy="3565890"/>
        </p:xfrm>
        <a:graphic>
          <a:graphicData uri="http://schemas.openxmlformats.org/drawingml/2006/table">
            <a:tbl>
              <a:tblPr>
                <a:noFill/>
                <a:tableStyleId>{CA975B5F-BFB9-4B54-B5CE-6490908FD7ED}</a:tableStyleId>
              </a:tblPr>
              <a:tblGrid>
                <a:gridCol w="7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-&gt;</a:t>
                      </a:r>
                      <a:r>
                        <a:rPr lang="en" sz="1400" u="none" strike="noStrike" cap="none"/>
                        <a:t>x</a:t>
                      </a:r>
                      <a:r>
                        <a:rPr lang="en" sz="1400" u="none" strike="noStrike" cap="none" baseline="-25000"/>
                        <a:t>0</a:t>
                      </a:r>
                      <a:r>
                        <a:rPr lang="en" sz="1400" u="none" strike="noStrike" cap="none"/>
                        <a:t>y</a:t>
                      </a:r>
                      <a:r>
                        <a:rPr lang="en" sz="1400" u="none" strike="noStrike" cap="none" baseline="-25000"/>
                        <a:t>0</a:t>
                      </a:r>
                      <a:endParaRPr sz="1400" u="none" strike="noStrike" cap="none" baseline="-25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206" name="Google Shape;206;p28"/>
          <p:cNvCxnSpPr>
            <a:endCxn id="166" idx="2"/>
          </p:cNvCxnSpPr>
          <p:nvPr/>
        </p:nvCxnSpPr>
        <p:spPr>
          <a:xfrm rot="10800000" flipH="1">
            <a:off x="262975" y="1485675"/>
            <a:ext cx="259200" cy="27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7" name="Google Shape;207;p28"/>
          <p:cNvSpPr/>
          <p:nvPr/>
        </p:nvSpPr>
        <p:spPr>
          <a:xfrm>
            <a:off x="5104555" y="4027325"/>
            <a:ext cx="644600" cy="455475"/>
          </a:xfrm>
          <a:custGeom>
            <a:avLst/>
            <a:gdLst/>
            <a:ahLst/>
            <a:cxnLst/>
            <a:rect l="l" t="t" r="r" b="b"/>
            <a:pathLst>
              <a:path w="25784" h="18219" extrusionOk="0">
                <a:moveTo>
                  <a:pt x="24382" y="13693"/>
                </a:moveTo>
                <a:cubicBezTo>
                  <a:pt x="21891" y="19914"/>
                  <a:pt x="10097" y="18859"/>
                  <a:pt x="4351" y="15410"/>
                </a:cubicBezTo>
                <a:cubicBezTo>
                  <a:pt x="1014" y="13407"/>
                  <a:pt x="-1314" y="7439"/>
                  <a:pt x="918" y="4250"/>
                </a:cubicBezTo>
                <a:cubicBezTo>
                  <a:pt x="3427" y="665"/>
                  <a:pt x="9132" y="530"/>
                  <a:pt x="13508" y="530"/>
                </a:cubicBezTo>
                <a:cubicBezTo>
                  <a:pt x="16371" y="530"/>
                  <a:pt x="19710" y="-772"/>
                  <a:pt x="22092" y="816"/>
                </a:cubicBezTo>
                <a:cubicBezTo>
                  <a:pt x="26143" y="3517"/>
                  <a:pt x="27533" y="15410"/>
                  <a:pt x="22665" y="1541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8" name="Google Shape;208;p28"/>
          <p:cNvCxnSpPr>
            <a:stCxn id="169" idx="4"/>
            <a:endCxn id="171" idx="3"/>
          </p:cNvCxnSpPr>
          <p:nvPr/>
        </p:nvCxnSpPr>
        <p:spPr>
          <a:xfrm rot="-5400000">
            <a:off x="2998513" y="2409450"/>
            <a:ext cx="88800" cy="4169100"/>
          </a:xfrm>
          <a:prstGeom prst="curvedConnector3">
            <a:avLst>
              <a:gd name="adj1" fmla="val -56723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09" name="Google Shape;209;p28"/>
          <p:cNvSpPr txBox="1">
            <a:spLocks noGrp="1"/>
          </p:cNvSpPr>
          <p:nvPr>
            <p:ph type="body" idx="4294967295"/>
          </p:nvPr>
        </p:nvSpPr>
        <p:spPr>
          <a:xfrm>
            <a:off x="177500" y="116100"/>
            <a:ext cx="85206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600" dirty="0"/>
              <a:t>product DFA of the previous two DFAs (DFA for binary strings which start with 10 and end with 0)</a:t>
            </a:r>
            <a:endParaRPr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/>
          <p:nvPr/>
        </p:nvSpPr>
        <p:spPr>
          <a:xfrm>
            <a:off x="522175" y="1359625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9"/>
          <p:cNvSpPr/>
          <p:nvPr/>
        </p:nvSpPr>
        <p:spPr>
          <a:xfrm>
            <a:off x="4999650" y="1359625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9"/>
          <p:cNvSpPr/>
          <p:nvPr/>
        </p:nvSpPr>
        <p:spPr>
          <a:xfrm>
            <a:off x="2809113" y="4109500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9"/>
          <p:cNvSpPr/>
          <p:nvPr/>
        </p:nvSpPr>
        <p:spPr>
          <a:xfrm>
            <a:off x="4999638" y="4109500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9"/>
          <p:cNvSpPr/>
          <p:nvPr/>
        </p:nvSpPr>
        <p:spPr>
          <a:xfrm>
            <a:off x="4001600" y="2671550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9"/>
          <p:cNvSpPr/>
          <p:nvPr/>
        </p:nvSpPr>
        <p:spPr>
          <a:xfrm>
            <a:off x="1801013" y="2671550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0" name="Google Shape;220;p29"/>
          <p:cNvCxnSpPr>
            <a:stCxn id="214" idx="4"/>
            <a:endCxn id="219" idx="1"/>
          </p:cNvCxnSpPr>
          <p:nvPr/>
        </p:nvCxnSpPr>
        <p:spPr>
          <a:xfrm>
            <a:off x="958375" y="1965325"/>
            <a:ext cx="970500" cy="79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21" name="Google Shape;221;p29"/>
          <p:cNvCxnSpPr>
            <a:stCxn id="214" idx="0"/>
            <a:endCxn id="215" idx="0"/>
          </p:cNvCxnSpPr>
          <p:nvPr/>
        </p:nvCxnSpPr>
        <p:spPr>
          <a:xfrm rot="-5400000" flipH="1">
            <a:off x="3196825" y="-878825"/>
            <a:ext cx="600" cy="4477500"/>
          </a:xfrm>
          <a:prstGeom prst="curvedConnector3">
            <a:avLst>
              <a:gd name="adj1" fmla="val -690708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22" name="Google Shape;222;p29"/>
          <p:cNvSpPr txBox="1"/>
          <p:nvPr/>
        </p:nvSpPr>
        <p:spPr>
          <a:xfrm>
            <a:off x="3100725" y="88620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9"/>
          <p:cNvSpPr txBox="1"/>
          <p:nvPr/>
        </p:nvSpPr>
        <p:spPr>
          <a:xfrm>
            <a:off x="1394575" y="2076763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4" name="Google Shape;224;p29"/>
          <p:cNvCxnSpPr>
            <a:endCxn id="217" idx="0"/>
          </p:cNvCxnSpPr>
          <p:nvPr/>
        </p:nvCxnSpPr>
        <p:spPr>
          <a:xfrm>
            <a:off x="5419338" y="1973800"/>
            <a:ext cx="16500" cy="213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25" name="Google Shape;225;p29"/>
          <p:cNvSpPr txBox="1"/>
          <p:nvPr/>
        </p:nvSpPr>
        <p:spPr>
          <a:xfrm>
            <a:off x="5476850" y="280025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6" name="Google Shape;226;p29"/>
          <p:cNvCxnSpPr>
            <a:endCxn id="218" idx="0"/>
          </p:cNvCxnSpPr>
          <p:nvPr/>
        </p:nvCxnSpPr>
        <p:spPr>
          <a:xfrm flipH="1">
            <a:off x="4437800" y="1883750"/>
            <a:ext cx="685800" cy="78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27" name="Google Shape;227;p29"/>
          <p:cNvSpPr txBox="1"/>
          <p:nvPr/>
        </p:nvSpPr>
        <p:spPr>
          <a:xfrm>
            <a:off x="4485188" y="201545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8" name="Google Shape;228;p29"/>
          <p:cNvCxnSpPr>
            <a:endCxn id="217" idx="2"/>
          </p:cNvCxnSpPr>
          <p:nvPr/>
        </p:nvCxnSpPr>
        <p:spPr>
          <a:xfrm>
            <a:off x="3670638" y="4404250"/>
            <a:ext cx="1329000" cy="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29" name="Google Shape;229;p29"/>
          <p:cNvSpPr txBox="1"/>
          <p:nvPr/>
        </p:nvSpPr>
        <p:spPr>
          <a:xfrm>
            <a:off x="4245125" y="410950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0" name="Google Shape;230;p29"/>
          <p:cNvCxnSpPr>
            <a:stCxn id="216" idx="5"/>
            <a:endCxn id="216" idx="3"/>
          </p:cNvCxnSpPr>
          <p:nvPr/>
        </p:nvCxnSpPr>
        <p:spPr>
          <a:xfrm rot="5400000">
            <a:off x="3245053" y="4318397"/>
            <a:ext cx="600" cy="616800"/>
          </a:xfrm>
          <a:prstGeom prst="curvedConnector3">
            <a:avLst>
              <a:gd name="adj1" fmla="val 5447123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  <p:sp>
        <p:nvSpPr>
          <p:cNvPr id="231" name="Google Shape;231;p29"/>
          <p:cNvSpPr txBox="1"/>
          <p:nvPr/>
        </p:nvSpPr>
        <p:spPr>
          <a:xfrm>
            <a:off x="3394038" y="469945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2" name="Google Shape;232;p29"/>
          <p:cNvCxnSpPr>
            <a:stCxn id="217" idx="6"/>
            <a:endCxn id="217" idx="4"/>
          </p:cNvCxnSpPr>
          <p:nvPr/>
        </p:nvCxnSpPr>
        <p:spPr>
          <a:xfrm flipH="1">
            <a:off x="5435838" y="4412350"/>
            <a:ext cx="436200" cy="303000"/>
          </a:xfrm>
          <a:prstGeom prst="curvedConnector4">
            <a:avLst>
              <a:gd name="adj1" fmla="val -54591"/>
              <a:gd name="adj2" fmla="val 17871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  <p:sp>
        <p:nvSpPr>
          <p:cNvPr id="233" name="Google Shape;233;p29"/>
          <p:cNvSpPr txBox="1"/>
          <p:nvPr/>
        </p:nvSpPr>
        <p:spPr>
          <a:xfrm>
            <a:off x="5872038" y="4851850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4" name="Google Shape;234;p29"/>
          <p:cNvCxnSpPr>
            <a:stCxn id="217" idx="1"/>
            <a:endCxn id="216" idx="0"/>
          </p:cNvCxnSpPr>
          <p:nvPr/>
        </p:nvCxnSpPr>
        <p:spPr>
          <a:xfrm rot="5400000" flipH="1">
            <a:off x="4141898" y="3212703"/>
            <a:ext cx="88800" cy="1882200"/>
          </a:xfrm>
          <a:prstGeom prst="curvedConnector3">
            <a:avLst>
              <a:gd name="adj1" fmla="val 36804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35" name="Google Shape;235;p29"/>
          <p:cNvSpPr txBox="1"/>
          <p:nvPr/>
        </p:nvSpPr>
        <p:spPr>
          <a:xfrm>
            <a:off x="4085125" y="3561525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6" name="Google Shape;236;p29"/>
          <p:cNvCxnSpPr>
            <a:endCxn id="219" idx="6"/>
          </p:cNvCxnSpPr>
          <p:nvPr/>
        </p:nvCxnSpPr>
        <p:spPr>
          <a:xfrm rot="10800000">
            <a:off x="2673413" y="2974400"/>
            <a:ext cx="1328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37" name="Google Shape;237;p29"/>
          <p:cNvSpPr txBox="1"/>
          <p:nvPr/>
        </p:nvSpPr>
        <p:spPr>
          <a:xfrm>
            <a:off x="3353600" y="2603013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8" name="Google Shape;238;p29"/>
          <p:cNvCxnSpPr>
            <a:stCxn id="218" idx="7"/>
            <a:endCxn id="218" idx="6"/>
          </p:cNvCxnSpPr>
          <p:nvPr/>
        </p:nvCxnSpPr>
        <p:spPr>
          <a:xfrm rot="-5400000" flipH="1">
            <a:off x="4703040" y="2803453"/>
            <a:ext cx="214200" cy="127800"/>
          </a:xfrm>
          <a:prstGeom prst="curvedConnector4">
            <a:avLst>
              <a:gd name="adj1" fmla="val -152581"/>
              <a:gd name="adj2" fmla="val 28629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39" name="Google Shape;239;p29"/>
          <p:cNvSpPr txBox="1"/>
          <p:nvPr/>
        </p:nvSpPr>
        <p:spPr>
          <a:xfrm>
            <a:off x="4834388" y="2571938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0" name="Google Shape;240;p29"/>
          <p:cNvCxnSpPr>
            <a:stCxn id="219" idx="7"/>
            <a:endCxn id="218" idx="1"/>
          </p:cNvCxnSpPr>
          <p:nvPr/>
        </p:nvCxnSpPr>
        <p:spPr>
          <a:xfrm rot="-5400000" flipH="1">
            <a:off x="3337203" y="1968703"/>
            <a:ext cx="600" cy="1583700"/>
          </a:xfrm>
          <a:prstGeom prst="curvedConnector3">
            <a:avLst>
              <a:gd name="adj1" fmla="val -5447123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41" name="Google Shape;241;p29"/>
          <p:cNvSpPr txBox="1"/>
          <p:nvPr/>
        </p:nvSpPr>
        <p:spPr>
          <a:xfrm>
            <a:off x="3117563" y="2152325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2" name="Google Shape;242;p29"/>
          <p:cNvCxnSpPr>
            <a:stCxn id="219" idx="2"/>
            <a:endCxn id="219" idx="4"/>
          </p:cNvCxnSpPr>
          <p:nvPr/>
        </p:nvCxnSpPr>
        <p:spPr>
          <a:xfrm>
            <a:off x="1801013" y="2974400"/>
            <a:ext cx="436200" cy="303000"/>
          </a:xfrm>
          <a:prstGeom prst="curvedConnector4">
            <a:avLst>
              <a:gd name="adj1" fmla="val -54591"/>
              <a:gd name="adj2" fmla="val 17871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43" name="Google Shape;243;p29"/>
          <p:cNvSpPr txBox="1"/>
          <p:nvPr/>
        </p:nvSpPr>
        <p:spPr>
          <a:xfrm>
            <a:off x="1266788" y="3056988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4" name="Google Shape;244;p29"/>
          <p:cNvCxnSpPr>
            <a:endCxn id="214" idx="2"/>
          </p:cNvCxnSpPr>
          <p:nvPr/>
        </p:nvCxnSpPr>
        <p:spPr>
          <a:xfrm rot="10800000" flipH="1">
            <a:off x="262975" y="1662475"/>
            <a:ext cx="259200" cy="27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5" name="Google Shape;245;p29"/>
          <p:cNvSpPr/>
          <p:nvPr/>
        </p:nvSpPr>
        <p:spPr>
          <a:xfrm>
            <a:off x="5104555" y="4204125"/>
            <a:ext cx="644600" cy="455475"/>
          </a:xfrm>
          <a:custGeom>
            <a:avLst/>
            <a:gdLst/>
            <a:ahLst/>
            <a:cxnLst/>
            <a:rect l="l" t="t" r="r" b="b"/>
            <a:pathLst>
              <a:path w="25784" h="18219" extrusionOk="0">
                <a:moveTo>
                  <a:pt x="24382" y="13693"/>
                </a:moveTo>
                <a:cubicBezTo>
                  <a:pt x="21891" y="19914"/>
                  <a:pt x="10097" y="18859"/>
                  <a:pt x="4351" y="15410"/>
                </a:cubicBezTo>
                <a:cubicBezTo>
                  <a:pt x="1014" y="13407"/>
                  <a:pt x="-1314" y="7439"/>
                  <a:pt x="918" y="4250"/>
                </a:cubicBezTo>
                <a:cubicBezTo>
                  <a:pt x="3427" y="665"/>
                  <a:pt x="9132" y="530"/>
                  <a:pt x="13508" y="530"/>
                </a:cubicBezTo>
                <a:cubicBezTo>
                  <a:pt x="16371" y="530"/>
                  <a:pt x="19710" y="-772"/>
                  <a:pt x="22092" y="816"/>
                </a:cubicBezTo>
                <a:cubicBezTo>
                  <a:pt x="26143" y="3517"/>
                  <a:pt x="27533" y="15410"/>
                  <a:pt x="22665" y="1541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body" idx="4294967295"/>
          </p:nvPr>
        </p:nvSpPr>
        <p:spPr>
          <a:xfrm>
            <a:off x="0" y="-49925"/>
            <a:ext cx="91440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600" dirty="0"/>
              <a:t>product DFA (DFA for binary strings which start with 10 and end with 0) after removing useless states (states that are unreachable from the initial state)</a:t>
            </a:r>
            <a:endParaRPr sz="1600" dirty="0"/>
          </a:p>
        </p:txBody>
      </p:sp>
      <p:graphicFrame>
        <p:nvGraphicFramePr>
          <p:cNvPr id="247" name="Google Shape;247;p29"/>
          <p:cNvGraphicFramePr/>
          <p:nvPr/>
        </p:nvGraphicFramePr>
        <p:xfrm>
          <a:off x="6660900" y="1313730"/>
          <a:ext cx="2286600" cy="2773470"/>
        </p:xfrm>
        <a:graphic>
          <a:graphicData uri="http://schemas.openxmlformats.org/drawingml/2006/table">
            <a:tbl>
              <a:tblPr>
                <a:noFill/>
                <a:tableStyleId>{CA975B5F-BFB9-4B54-B5CE-6490908FD7ED}</a:tableStyleId>
              </a:tblPr>
              <a:tblGrid>
                <a:gridCol w="7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-&gt;</a:t>
                      </a:r>
                      <a:r>
                        <a:rPr lang="en" sz="1400" u="none" strike="noStrike" cap="none"/>
                        <a:t>x</a:t>
                      </a:r>
                      <a:r>
                        <a:rPr lang="en" sz="1400" u="none" strike="noStrike" cap="none" baseline="-25000"/>
                        <a:t>0</a:t>
                      </a:r>
                      <a:r>
                        <a:rPr lang="en" sz="1400" u="none" strike="noStrike" cap="none"/>
                        <a:t>y</a:t>
                      </a:r>
                      <a:r>
                        <a:rPr lang="en" sz="1400" u="none" strike="noStrike" cap="none" baseline="-25000"/>
                        <a:t>0</a:t>
                      </a:r>
                      <a:endParaRPr sz="1400" u="none" strike="noStrike" cap="none" baseline="-25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 dirty="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 dirty="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 dirty="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 dirty="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 dirty="0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 dirty="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/>
          <p:nvPr/>
        </p:nvSpPr>
        <p:spPr>
          <a:xfrm>
            <a:off x="522175" y="1358314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30"/>
          <p:cNvSpPr/>
          <p:nvPr/>
        </p:nvSpPr>
        <p:spPr>
          <a:xfrm>
            <a:off x="4999650" y="1358314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30"/>
          <p:cNvSpPr/>
          <p:nvPr/>
        </p:nvSpPr>
        <p:spPr>
          <a:xfrm>
            <a:off x="2809113" y="4108189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0"/>
          <p:cNvSpPr/>
          <p:nvPr/>
        </p:nvSpPr>
        <p:spPr>
          <a:xfrm>
            <a:off x="4999638" y="4108189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 b="0" i="0" u="none" strike="noStrike" cap="none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b="0" i="0" u="none" strike="noStrike" cap="none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0"/>
          <p:cNvSpPr/>
          <p:nvPr/>
        </p:nvSpPr>
        <p:spPr>
          <a:xfrm>
            <a:off x="1801013" y="2670239"/>
            <a:ext cx="872400" cy="605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sz="1400" b="0" i="0" u="none" strike="noStrike" cap="none" baseline="-25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7" name="Google Shape;257;p30"/>
          <p:cNvCxnSpPr>
            <a:stCxn id="252" idx="4"/>
            <a:endCxn id="256" idx="1"/>
          </p:cNvCxnSpPr>
          <p:nvPr/>
        </p:nvCxnSpPr>
        <p:spPr>
          <a:xfrm>
            <a:off x="958375" y="1964014"/>
            <a:ext cx="970500" cy="79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8" name="Google Shape;258;p30"/>
          <p:cNvCxnSpPr>
            <a:stCxn id="252" idx="0"/>
            <a:endCxn id="253" idx="0"/>
          </p:cNvCxnSpPr>
          <p:nvPr/>
        </p:nvCxnSpPr>
        <p:spPr>
          <a:xfrm rot="-5400000" flipH="1">
            <a:off x="3196825" y="-880136"/>
            <a:ext cx="600" cy="4477500"/>
          </a:xfrm>
          <a:prstGeom prst="curvedConnector3">
            <a:avLst>
              <a:gd name="adj1" fmla="val -690708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59" name="Google Shape;259;p30"/>
          <p:cNvSpPr txBox="1"/>
          <p:nvPr/>
        </p:nvSpPr>
        <p:spPr>
          <a:xfrm>
            <a:off x="3100598" y="887924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30"/>
          <p:cNvSpPr txBox="1"/>
          <p:nvPr/>
        </p:nvSpPr>
        <p:spPr>
          <a:xfrm>
            <a:off x="1394575" y="2075452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1" name="Google Shape;261;p30"/>
          <p:cNvCxnSpPr>
            <a:endCxn id="255" idx="0"/>
          </p:cNvCxnSpPr>
          <p:nvPr/>
        </p:nvCxnSpPr>
        <p:spPr>
          <a:xfrm>
            <a:off x="5419338" y="1972489"/>
            <a:ext cx="16500" cy="213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62" name="Google Shape;262;p30"/>
          <p:cNvSpPr txBox="1"/>
          <p:nvPr/>
        </p:nvSpPr>
        <p:spPr>
          <a:xfrm>
            <a:off x="5476850" y="2798939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3" name="Google Shape;263;p30"/>
          <p:cNvCxnSpPr>
            <a:endCxn id="256" idx="6"/>
          </p:cNvCxnSpPr>
          <p:nvPr/>
        </p:nvCxnSpPr>
        <p:spPr>
          <a:xfrm flipH="1">
            <a:off x="2673413" y="1882289"/>
            <a:ext cx="2450100" cy="109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64" name="Google Shape;264;p30"/>
          <p:cNvSpPr txBox="1"/>
          <p:nvPr/>
        </p:nvSpPr>
        <p:spPr>
          <a:xfrm>
            <a:off x="4485188" y="2014139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5" name="Google Shape;265;p30"/>
          <p:cNvCxnSpPr>
            <a:endCxn id="255" idx="2"/>
          </p:cNvCxnSpPr>
          <p:nvPr/>
        </p:nvCxnSpPr>
        <p:spPr>
          <a:xfrm>
            <a:off x="3670638" y="4402939"/>
            <a:ext cx="1329000" cy="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66" name="Google Shape;266;p30"/>
          <p:cNvSpPr txBox="1"/>
          <p:nvPr/>
        </p:nvSpPr>
        <p:spPr>
          <a:xfrm>
            <a:off x="4245125" y="4108189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7" name="Google Shape;267;p30"/>
          <p:cNvCxnSpPr>
            <a:stCxn id="254" idx="5"/>
            <a:endCxn id="254" idx="3"/>
          </p:cNvCxnSpPr>
          <p:nvPr/>
        </p:nvCxnSpPr>
        <p:spPr>
          <a:xfrm rot="5400000">
            <a:off x="3245053" y="4317086"/>
            <a:ext cx="600" cy="616800"/>
          </a:xfrm>
          <a:prstGeom prst="curvedConnector3">
            <a:avLst>
              <a:gd name="adj1" fmla="val 5447123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  <p:sp>
        <p:nvSpPr>
          <p:cNvPr id="268" name="Google Shape;268;p30"/>
          <p:cNvSpPr txBox="1"/>
          <p:nvPr/>
        </p:nvSpPr>
        <p:spPr>
          <a:xfrm>
            <a:off x="3394038" y="4698139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9" name="Google Shape;269;p30"/>
          <p:cNvCxnSpPr>
            <a:stCxn id="255" idx="6"/>
            <a:endCxn id="255" idx="4"/>
          </p:cNvCxnSpPr>
          <p:nvPr/>
        </p:nvCxnSpPr>
        <p:spPr>
          <a:xfrm flipH="1">
            <a:off x="5435838" y="4411039"/>
            <a:ext cx="436200" cy="303000"/>
          </a:xfrm>
          <a:prstGeom prst="curvedConnector4">
            <a:avLst>
              <a:gd name="adj1" fmla="val -54591"/>
              <a:gd name="adj2" fmla="val 17871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  <p:sp>
        <p:nvSpPr>
          <p:cNvPr id="270" name="Google Shape;270;p30"/>
          <p:cNvSpPr txBox="1"/>
          <p:nvPr/>
        </p:nvSpPr>
        <p:spPr>
          <a:xfrm>
            <a:off x="5872038" y="4850539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1" name="Google Shape;271;p30"/>
          <p:cNvCxnSpPr>
            <a:stCxn id="255" idx="1"/>
            <a:endCxn id="254" idx="0"/>
          </p:cNvCxnSpPr>
          <p:nvPr/>
        </p:nvCxnSpPr>
        <p:spPr>
          <a:xfrm rot="5400000" flipH="1">
            <a:off x="4141898" y="3211392"/>
            <a:ext cx="88800" cy="1882200"/>
          </a:xfrm>
          <a:prstGeom prst="curvedConnector3">
            <a:avLst>
              <a:gd name="adj1" fmla="val 36804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72" name="Google Shape;272;p30"/>
          <p:cNvSpPr txBox="1"/>
          <p:nvPr/>
        </p:nvSpPr>
        <p:spPr>
          <a:xfrm>
            <a:off x="4085125" y="3560214"/>
            <a:ext cx="2892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3" name="Google Shape;273;p30"/>
          <p:cNvCxnSpPr>
            <a:stCxn id="256" idx="2"/>
            <a:endCxn id="256" idx="4"/>
          </p:cNvCxnSpPr>
          <p:nvPr/>
        </p:nvCxnSpPr>
        <p:spPr>
          <a:xfrm>
            <a:off x="1801013" y="2973089"/>
            <a:ext cx="436200" cy="303000"/>
          </a:xfrm>
          <a:prstGeom prst="curvedConnector4">
            <a:avLst>
              <a:gd name="adj1" fmla="val -54591"/>
              <a:gd name="adj2" fmla="val 17871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274" name="Google Shape;274;p30"/>
          <p:cNvSpPr txBox="1"/>
          <p:nvPr/>
        </p:nvSpPr>
        <p:spPr>
          <a:xfrm>
            <a:off x="1617912" y="3560214"/>
            <a:ext cx="563400" cy="2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5" name="Google Shape;275;p30"/>
          <p:cNvCxnSpPr>
            <a:endCxn id="252" idx="2"/>
          </p:cNvCxnSpPr>
          <p:nvPr/>
        </p:nvCxnSpPr>
        <p:spPr>
          <a:xfrm rot="10800000" flipH="1">
            <a:off x="262975" y="1661164"/>
            <a:ext cx="259200" cy="27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76" name="Google Shape;276;p30"/>
          <p:cNvSpPr/>
          <p:nvPr/>
        </p:nvSpPr>
        <p:spPr>
          <a:xfrm>
            <a:off x="5104555" y="4202814"/>
            <a:ext cx="644600" cy="455475"/>
          </a:xfrm>
          <a:custGeom>
            <a:avLst/>
            <a:gdLst/>
            <a:ahLst/>
            <a:cxnLst/>
            <a:rect l="l" t="t" r="r" b="b"/>
            <a:pathLst>
              <a:path w="25784" h="18219" extrusionOk="0">
                <a:moveTo>
                  <a:pt x="24382" y="13693"/>
                </a:moveTo>
                <a:cubicBezTo>
                  <a:pt x="21891" y="19914"/>
                  <a:pt x="10097" y="18859"/>
                  <a:pt x="4351" y="15410"/>
                </a:cubicBezTo>
                <a:cubicBezTo>
                  <a:pt x="1014" y="13407"/>
                  <a:pt x="-1314" y="7439"/>
                  <a:pt x="918" y="4250"/>
                </a:cubicBezTo>
                <a:cubicBezTo>
                  <a:pt x="3427" y="665"/>
                  <a:pt x="9132" y="530"/>
                  <a:pt x="13508" y="530"/>
                </a:cubicBezTo>
                <a:cubicBezTo>
                  <a:pt x="16371" y="530"/>
                  <a:pt x="19710" y="-772"/>
                  <a:pt x="22092" y="816"/>
                </a:cubicBezTo>
                <a:cubicBezTo>
                  <a:pt x="26143" y="3517"/>
                  <a:pt x="27533" y="15410"/>
                  <a:pt x="22665" y="1541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0"/>
          <p:cNvSpPr txBox="1">
            <a:spLocks noGrp="1"/>
          </p:cNvSpPr>
          <p:nvPr>
            <p:ph type="body" idx="4294967295"/>
          </p:nvPr>
        </p:nvSpPr>
        <p:spPr>
          <a:xfrm>
            <a:off x="224888" y="30564"/>
            <a:ext cx="85206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600" dirty="0"/>
              <a:t>product DFA (DFA for binary strings which start with 10 and end with 0) after merging equivalent states</a:t>
            </a:r>
            <a:endParaRPr sz="1600" dirty="0"/>
          </a:p>
        </p:txBody>
      </p:sp>
      <p:graphicFrame>
        <p:nvGraphicFramePr>
          <p:cNvPr id="278" name="Google Shape;278;p30"/>
          <p:cNvGraphicFramePr/>
          <p:nvPr/>
        </p:nvGraphicFramePr>
        <p:xfrm>
          <a:off x="6660900" y="1313730"/>
          <a:ext cx="2286600" cy="2377260"/>
        </p:xfrm>
        <a:graphic>
          <a:graphicData uri="http://schemas.openxmlformats.org/drawingml/2006/table">
            <a:tbl>
              <a:tblPr>
                <a:noFill/>
                <a:tableStyleId>{CA975B5F-BFB9-4B54-B5CE-6490908FD7ED}</a:tableStyleId>
              </a:tblPr>
              <a:tblGrid>
                <a:gridCol w="7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-&gt;</a:t>
                      </a:r>
                      <a:r>
                        <a:rPr lang="en" sz="1400" u="none" strike="noStrike" cap="none"/>
                        <a:t>x</a:t>
                      </a:r>
                      <a:r>
                        <a:rPr lang="en" sz="1400" u="none" strike="noStrike" cap="none" baseline="-25000"/>
                        <a:t>0</a:t>
                      </a:r>
                      <a:r>
                        <a:rPr lang="en" sz="1400" u="none" strike="noStrike" cap="none"/>
                        <a:t>y</a:t>
                      </a:r>
                      <a:r>
                        <a:rPr lang="en" sz="1400" u="none" strike="noStrike" cap="none" baseline="-25000"/>
                        <a:t>0</a:t>
                      </a:r>
                      <a:endParaRPr sz="1400" u="none" strike="noStrike" cap="none" baseline="-25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/>
                        <a:t>X</a:t>
                      </a:r>
                      <a:r>
                        <a:rPr lang="en" sz="1200" u="none" strike="noStrike" cap="none" baseline="-25000"/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200" u="none" strike="noStrike" cap="none" baseline="-2500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3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x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2</a:t>
                      </a: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y</a:t>
                      </a:r>
                      <a:r>
                        <a:rPr lang="en" sz="1400" u="none" strike="noStrike" cap="none" baseline="-25000">
                          <a:solidFill>
                            <a:schemeClr val="dk1"/>
                          </a:solidFill>
                        </a:rPr>
                        <a:t>0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A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A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</a:rPr>
                        <a:t>A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7338C7-D043-4D59-9086-F3DFC9DD8614}"/>
              </a:ext>
            </a:extLst>
          </p:cNvPr>
          <p:cNvSpPr txBox="1"/>
          <p:nvPr/>
        </p:nvSpPr>
        <p:spPr>
          <a:xfrm>
            <a:off x="0" y="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Product DFA for binary strings containing at least one 1s but no consecutive 1s</a:t>
            </a:r>
          </a:p>
        </p:txBody>
      </p:sp>
      <p:sp>
        <p:nvSpPr>
          <p:cNvPr id="5" name="Google Shape;291;p32">
            <a:extLst>
              <a:ext uri="{FF2B5EF4-FFF2-40B4-BE49-F238E27FC236}">
                <a16:creationId xmlns:a16="http://schemas.microsoft.com/office/drawing/2014/main" id="{66E8D676-EF48-4963-AFF2-916CB643C3F7}"/>
              </a:ext>
            </a:extLst>
          </p:cNvPr>
          <p:cNvSpPr txBox="1"/>
          <p:nvPr/>
        </p:nvSpPr>
        <p:spPr>
          <a:xfrm>
            <a:off x="655207" y="4789200"/>
            <a:ext cx="8424138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This DFA contains useless states, what are they? </a:t>
            </a:r>
            <a:r>
              <a:rPr lang="en-US" sz="14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Please simplify the DFA after removing useless states.</a:t>
            </a:r>
            <a:endParaRPr sz="1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814083-F941-4DD1-9AB9-6863F24F2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707" y="490847"/>
            <a:ext cx="5731137" cy="429835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2"/>
          <p:cNvSpPr txBox="1"/>
          <p:nvPr/>
        </p:nvSpPr>
        <p:spPr>
          <a:xfrm>
            <a:off x="0" y="0"/>
            <a:ext cx="9011400" cy="5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Exercise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20DEFE-BC24-4B04-A21C-D43A555F20D4}"/>
              </a:ext>
            </a:extLst>
          </p:cNvPr>
          <p:cNvSpPr txBox="1"/>
          <p:nvPr/>
        </p:nvSpPr>
        <p:spPr>
          <a:xfrm>
            <a:off x="132600" y="720436"/>
            <a:ext cx="876201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Draw transition diagram of a DFA which accepts all binary strings that have odd number of 1s and even number of 0s. Use the concept of product DFA.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Draw transition diagram of a DFA which accepts all binary strings that have odd number of 1s and that end with a 0. Use the concept of product DFA.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72459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416</Words>
  <Application>Microsoft Office PowerPoint</Application>
  <PresentationFormat>On-screen Show (16:9)</PresentationFormat>
  <Paragraphs>192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Cambria</vt:lpstr>
      <vt:lpstr>Courier New</vt:lpstr>
      <vt:lpstr>Simple Light</vt:lpstr>
      <vt:lpstr>Simple Light</vt:lpstr>
      <vt:lpstr>Product DFA</vt:lpstr>
      <vt:lpstr>Illustration of Computing Product DFA</vt:lpstr>
      <vt:lpstr>Product DFA for binary strings containing even number of 0s and odd number of 1s</vt:lpstr>
      <vt:lpstr>DFA for binary strings that start with 10 and end with 0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DFA</dc:title>
  <cp:lastModifiedBy>CLASSROOM</cp:lastModifiedBy>
  <cp:revision>12</cp:revision>
  <dcterms:modified xsi:type="dcterms:W3CDTF">2023-04-05T04:59:04Z</dcterms:modified>
</cp:coreProperties>
</file>